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303" r:id="rId3"/>
    <p:sldId id="305" r:id="rId4"/>
    <p:sldId id="295" r:id="rId5"/>
    <p:sldId id="293" r:id="rId6"/>
    <p:sldId id="294" r:id="rId7"/>
    <p:sldId id="307" r:id="rId8"/>
    <p:sldId id="301" r:id="rId9"/>
    <p:sldId id="306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CC00"/>
    <a:srgbClr val="008000"/>
    <a:srgbClr val="00FF00"/>
    <a:srgbClr val="66FF66"/>
    <a:srgbClr val="33CC33"/>
    <a:srgbClr val="CC66FF"/>
    <a:srgbClr val="0066FF"/>
    <a:srgbClr val="006600"/>
    <a:srgbClr val="3333FF"/>
  </p:clrMru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9DF2E-8B6D-4ABC-9FE8-EAC9491DBA81}" type="datetimeFigureOut">
              <a:rPr lang="zh-CN" altLang="en-US" smtClean="0"/>
              <a:pPr/>
              <a:t>2012/9/30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11DFC-8B9E-44F3-993C-5263D04531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14546" y="1142984"/>
            <a:ext cx="6457968" cy="727071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5852" y="214311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CCF5E-BBB6-482E-8B73-3943FCCD4812}" type="datetimeFigureOut">
              <a:rPr lang="zh-CN" altLang="en-US"/>
              <a:pPr>
                <a:defRPr/>
              </a:pPr>
              <a:t>2012/9/30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78373-155F-42A2-8DF4-0D0D75AFC2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FB9E9-561B-4FFE-BB26-134ED991FBA7}" type="datetimeFigureOut">
              <a:rPr lang="zh-CN" altLang="en-US"/>
              <a:pPr>
                <a:defRPr/>
              </a:pPr>
              <a:t>2012/9/30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35B31-75AA-4313-BF2F-915F33C4FE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8F1D2-C5EF-472F-B253-61AF984F0A3C}" type="datetimeFigureOut">
              <a:rPr lang="zh-CN" altLang="en-US"/>
              <a:pPr>
                <a:defRPr/>
              </a:pPr>
              <a:t>2012/9/30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009ED-BD4D-4464-A568-DAB6978C3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214478" y="0"/>
            <a:ext cx="5614998" cy="79690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7F7C4-D242-40A6-8C7A-0FFD1B9A772F}" type="datetimeFigureOut">
              <a:rPr lang="zh-CN" altLang="en-US"/>
              <a:pPr>
                <a:defRPr/>
              </a:pPr>
              <a:t>2012/9/30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62DC6-091E-4F42-A540-34CFDDCBA6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8263E-4817-41B9-868E-152E96B09217}" type="datetimeFigureOut">
              <a:rPr lang="zh-CN" altLang="en-US"/>
              <a:pPr>
                <a:defRPr/>
              </a:pPr>
              <a:t>2012/9/30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63C52-02D2-4C18-B499-520A63636E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80AC9-780D-434D-AFF8-2918DA4A0239}" type="datetimeFigureOut">
              <a:rPr lang="zh-CN" altLang="en-US"/>
              <a:pPr>
                <a:defRPr/>
              </a:pPr>
              <a:t>2012/9/30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A13AE-38C6-4909-AFD0-37122A5CFC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4DF9B-DAFC-4F89-B9F2-24CBCEC94A75}" type="datetimeFigureOut">
              <a:rPr lang="zh-CN" altLang="en-US"/>
              <a:pPr>
                <a:defRPr/>
              </a:pPr>
              <a:t>2012/9/30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BBA61-C9D0-46E0-881B-046CF941B2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9220A-6B42-4E5E-A18F-CA1068CACDD9}" type="datetimeFigureOut">
              <a:rPr lang="zh-CN" altLang="en-US"/>
              <a:pPr>
                <a:defRPr/>
              </a:pPr>
              <a:t>2012/9/30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40C1A-D9F9-4ECD-849B-4F0E3C7686F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507D9-C482-4C94-9C2E-850CC128DA8B}" type="datetimeFigureOut">
              <a:rPr lang="zh-CN" altLang="en-US"/>
              <a:pPr>
                <a:defRPr/>
              </a:pPr>
              <a:t>2012/9/30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C192B-2F48-480C-B04E-7F292245EF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B5E05-D7F8-4EFF-B0CE-EE5E5924659A}" type="datetimeFigureOut">
              <a:rPr lang="zh-CN" altLang="en-US"/>
              <a:pPr>
                <a:defRPr/>
              </a:pPr>
              <a:t>2012/9/30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3DE43-1818-4C67-91B6-9406DC285E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7852E-B55D-48D2-BD71-0084DFECA884}" type="datetimeFigureOut">
              <a:rPr lang="zh-CN" altLang="en-US"/>
              <a:pPr>
                <a:defRPr/>
              </a:pPr>
              <a:t>2012/9/30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DDBAE-D216-465E-BD9D-7237687046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2786063" y="0"/>
            <a:ext cx="561498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02D141E-96CC-4FB3-B2E0-7017DF30D3A6}" type="datetimeFigureOut">
              <a:rPr lang="zh-CN" altLang="en-US"/>
              <a:pPr>
                <a:defRPr/>
              </a:pPr>
              <a:t>2012/9/30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3E6A031-724B-4998-805F-A269D74296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1031" name="Picture 4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575" y="0"/>
            <a:ext cx="91154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0030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spc="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中外运金佰利</a:t>
            </a:r>
            <a:r>
              <a:rPr lang="zh-CN" altLang="en-US" sz="4000" b="1" spc="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项目资料</a:t>
            </a:r>
            <a:endParaRPr lang="zh-CN" altLang="en-US" sz="4000" b="1" spc="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28713" y="4572000"/>
            <a:ext cx="6983412" cy="938213"/>
            <a:chOff x="1128713" y="4572000"/>
            <a:chExt cx="6983412" cy="938213"/>
          </a:xfrm>
        </p:grpSpPr>
        <p:pic>
          <p:nvPicPr>
            <p:cNvPr id="5" name="Picture 4" descr="陆运 cop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28713" y="4572000"/>
              <a:ext cx="2382837" cy="93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空运 cop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5200" y="4572000"/>
              <a:ext cx="2384425" cy="938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海运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83275" y="4572000"/>
              <a:ext cx="2228850" cy="938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0" y="357187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2012.09.30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7"/>
          <p:cNvGraphicFramePr>
            <a:graphicFrameLocks noGrp="1"/>
          </p:cNvGraphicFramePr>
          <p:nvPr/>
        </p:nvGraphicFramePr>
        <p:xfrm>
          <a:off x="428596" y="3714752"/>
          <a:ext cx="7929563" cy="1803648"/>
        </p:xfrm>
        <a:graphic>
          <a:graphicData uri="http://schemas.openxmlformats.org/drawingml/2006/table">
            <a:tbl>
              <a:tblPr/>
              <a:tblGrid>
                <a:gridCol w="7929563"/>
              </a:tblGrid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zh-CN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二</a:t>
                      </a: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altLang="zh-CN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产品介绍</a:t>
                      </a:r>
                      <a:endParaRPr lang="zh-CN" altLang="zh-CN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  <a:tr h="1087868">
                <a:tc>
                  <a:txBody>
                    <a:bodyPr/>
                    <a:lstStyle/>
                    <a:p>
                      <a:pPr lvl="0"/>
                      <a:r>
                        <a:rPr lang="zh-CN" altLang="zh-CN" sz="120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产品品种：</a:t>
                      </a:r>
                    </a:p>
                    <a:p>
                      <a:r>
                        <a:rPr lang="zh-CN" altLang="zh-CN" sz="120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舒洁、好奇、舒而美等品牌的个人护理产品、纸巾产品及非家用类产品等；</a:t>
                      </a:r>
                    </a:p>
                    <a:p>
                      <a:pPr lvl="0"/>
                      <a:r>
                        <a:rPr lang="zh-CN" altLang="zh-CN" sz="120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包装形式：</a:t>
                      </a:r>
                    </a:p>
                    <a:p>
                      <a:r>
                        <a:rPr lang="zh-CN" altLang="zh-CN" sz="120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外包装为纸箱或塑料袋；有内包装为纸包、纸盒等，质轻；</a:t>
                      </a:r>
                    </a:p>
                    <a:p>
                      <a:pPr lvl="0"/>
                      <a:r>
                        <a:rPr lang="zh-CN" altLang="zh-CN" sz="120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物理和化学性质介绍：</a:t>
                      </a:r>
                    </a:p>
                    <a:p>
                      <a:r>
                        <a:rPr lang="zh-CN" altLang="zh-CN" sz="120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产品有吸味特性，需要防异味；需要防潮；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微软雅黑" pitchFamily="34" charset="-122"/>
                        <a:buChar char="–"/>
                        <a:tabLst/>
                      </a:pP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Group 34"/>
          <p:cNvGraphicFramePr>
            <a:graphicFrameLocks noGrp="1"/>
          </p:cNvGraphicFramePr>
          <p:nvPr/>
        </p:nvGraphicFramePr>
        <p:xfrm>
          <a:off x="428596" y="1142984"/>
          <a:ext cx="7929563" cy="2286000"/>
        </p:xfrm>
        <a:graphic>
          <a:graphicData uri="http://schemas.openxmlformats.org/drawingml/2006/table">
            <a:tbl>
              <a:tblPr/>
              <a:tblGrid>
                <a:gridCol w="7929563"/>
              </a:tblGrid>
              <a:tr h="285750">
                <a:tc>
                  <a:txBody>
                    <a:bodyPr/>
                    <a:lstStyle/>
                    <a:p>
                      <a:r>
                        <a:rPr lang="zh-CN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一</a:t>
                      </a: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altLang="zh-CN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客户概况</a:t>
                      </a:r>
                      <a:endParaRPr lang="zh-CN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lvl="0"/>
                      <a:r>
                        <a:rPr lang="zh-CN" altLang="zh-CN" sz="120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中英文全称：金佰利（中国）有限公司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Kimberly-Clark (China) Co., Ltd</a:t>
                      </a:r>
                    </a:p>
                    <a:p>
                      <a:endParaRPr lang="zh-CN" altLang="zh-CN" sz="1200" kern="120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lvl="0"/>
                      <a:r>
                        <a:rPr lang="zh-CN" altLang="zh-CN" sz="120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公司简介：成立于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1872 </a:t>
                      </a:r>
                      <a:r>
                        <a:rPr lang="zh-CN" altLang="zh-CN" sz="120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年的金佰利公司是全美第二大家庭和个人护理用品公司，全球最大的纸巾生产厂家，名列世界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500 </a:t>
                      </a:r>
                      <a:r>
                        <a:rPr lang="zh-CN" altLang="zh-CN" sz="120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强。金佰利公司在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40 </a:t>
                      </a:r>
                      <a:r>
                        <a:rPr lang="zh-CN" altLang="zh-CN" sz="120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个国家和地区设有生产设施，产品销往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150 </a:t>
                      </a:r>
                      <a:r>
                        <a:rPr lang="zh-CN" altLang="zh-CN" sz="120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个国家和地区。金佰利公司的核心业务：个人健康护理用品，消费者用纸巾产品和非家用类产品。金佰利在中国的业务发展始于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1994</a:t>
                      </a:r>
                      <a:r>
                        <a:rPr lang="zh-CN" altLang="zh-CN" sz="120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年，并于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1998</a:t>
                      </a:r>
                      <a:r>
                        <a:rPr lang="zh-CN" altLang="zh-CN" sz="120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年成立了金佰利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(</a:t>
                      </a:r>
                      <a:r>
                        <a:rPr lang="zh-CN" altLang="zh-CN" sz="120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中国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)</a:t>
                      </a:r>
                      <a:r>
                        <a:rPr lang="zh-CN" altLang="zh-CN" sz="120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投资有限公司。截止目前，金佰利在北京、南京、上海、广州等地拥有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4</a:t>
                      </a:r>
                      <a:r>
                        <a:rPr lang="zh-CN" altLang="zh-CN" sz="120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家生产机构；</a:t>
                      </a:r>
                    </a:p>
                    <a:p>
                      <a:pPr lvl="0"/>
                      <a:r>
                        <a:rPr lang="zh-CN" altLang="zh-CN" sz="120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行业特征：</a:t>
                      </a:r>
                    </a:p>
                    <a:p>
                      <a:r>
                        <a:rPr lang="zh-CN" altLang="zh-CN" sz="120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快速消费品</a:t>
                      </a:r>
                      <a:r>
                        <a:rPr lang="zh-CN" altLang="zh-CN" sz="120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行业</a:t>
                      </a: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r>
                        <a:rPr lang="zh-CN" altLang="en-US" sz="120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官方网站：</a:t>
                      </a: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www.kimberly-clark.com.cm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" name="标题 1"/>
          <p:cNvSpPr txBox="1">
            <a:spLocks/>
          </p:cNvSpPr>
          <p:nvPr/>
        </p:nvSpPr>
        <p:spPr>
          <a:xfrm>
            <a:off x="0" y="0"/>
            <a:ext cx="5614987" cy="7969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一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. 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客户及产品简介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14283" y="1357300"/>
          <a:ext cx="7405716" cy="4143401"/>
        </p:xfrm>
        <a:graphic>
          <a:graphicData uri="http://schemas.openxmlformats.org/drawingml/2006/table">
            <a:tbl>
              <a:tblPr/>
              <a:tblGrid>
                <a:gridCol w="1247783"/>
                <a:gridCol w="1835683"/>
                <a:gridCol w="647887"/>
                <a:gridCol w="2438578"/>
                <a:gridCol w="1235785"/>
              </a:tblGrid>
              <a:tr h="31872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产品类型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实际产品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主打品牌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介绍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操作难点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489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婴幼儿护理用品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婴幼儿纸尿片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好奇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金佰利主打品牌之一，全球领先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国内产能不足，依赖韩国进口，需仓库提供无菌车间改包装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616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家庭生活用纸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家用抽纸，厨房纸，卫生纸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舒洁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全球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100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大最有价值品牌，在美国字典为纸巾代名词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其中硬盒抽纸，一厘米以上的外箱变形，将导致拒收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2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成人护理用品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成人尿布，尿裤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得伴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全部之类产品，防火，防潮，防虫要求高，每年多达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次以上的各类仓库及运作审计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2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妇女护理用品用品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卫生巾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高洁丝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374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商用消费品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防毒面具，防护服，防护手套，空气清新剂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scoot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专业防护产品，含部分危险品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1872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促销品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　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各类商业促销品</a:t>
                      </a:r>
                    </a:p>
                  </a:txBody>
                  <a:tcPr marL="7410" marR="7410" marT="7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1214422"/>
            <a:ext cx="10477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0" y="0"/>
            <a:ext cx="5614987" cy="7969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+mj-cs"/>
              </a:rPr>
              <a:t>二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. 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产品分类及运作难点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981" y="1061026"/>
            <a:ext cx="7907386" cy="322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3"/>
          <p:cNvSpPr>
            <a:spLocks noChangeShapeType="1"/>
          </p:cNvSpPr>
          <p:nvPr/>
        </p:nvSpPr>
        <p:spPr bwMode="auto">
          <a:xfrm flipV="1">
            <a:off x="930145" y="1040672"/>
            <a:ext cx="0" cy="3120552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 type="triangle" w="lg" len="lg"/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6" name="Text Box 54"/>
          <p:cNvSpPr txBox="1">
            <a:spLocks noChangeArrowheads="1"/>
          </p:cNvSpPr>
          <p:nvPr/>
        </p:nvSpPr>
        <p:spPr bwMode="auto">
          <a:xfrm>
            <a:off x="1075065" y="4303016"/>
            <a:ext cx="756584" cy="1340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 dirty="0" smtClean="0"/>
              <a:t>2009</a:t>
            </a:r>
            <a:r>
              <a:rPr lang="zh-CN" altLang="en-US" sz="1200" dirty="0" smtClean="0"/>
              <a:t>年</a:t>
            </a:r>
            <a:r>
              <a:rPr lang="en-US" altLang="zh-CN" sz="1200" dirty="0" smtClean="0"/>
              <a:t>12</a:t>
            </a:r>
            <a:r>
              <a:rPr lang="zh-CN" altLang="en-US" sz="1200" dirty="0" smtClean="0"/>
              <a:t>月</a:t>
            </a:r>
            <a:endParaRPr lang="en-US" altLang="zh-CN" sz="1200" dirty="0"/>
          </a:p>
        </p:txBody>
      </p:sp>
      <p:sp>
        <p:nvSpPr>
          <p:cNvPr id="8" name="Text Box 64"/>
          <p:cNvSpPr txBox="1">
            <a:spLocks noChangeArrowheads="1"/>
          </p:cNvSpPr>
          <p:nvPr/>
        </p:nvSpPr>
        <p:spPr bwMode="auto">
          <a:xfrm>
            <a:off x="2229799" y="4303016"/>
            <a:ext cx="906033" cy="1340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 dirty="0" smtClean="0"/>
              <a:t>2009</a:t>
            </a:r>
            <a:r>
              <a:rPr lang="zh-CN" altLang="en-US" sz="1200" dirty="0" smtClean="0"/>
              <a:t>年</a:t>
            </a:r>
            <a:r>
              <a:rPr lang="en-US" altLang="zh-CN" sz="1200" dirty="0" smtClean="0"/>
              <a:t>12</a:t>
            </a:r>
            <a:r>
              <a:rPr lang="zh-CN" altLang="en-US" sz="1200" dirty="0" smtClean="0"/>
              <a:t>月底</a:t>
            </a:r>
            <a:endParaRPr lang="en-US" altLang="zh-CN" sz="1200" dirty="0"/>
          </a:p>
        </p:txBody>
      </p:sp>
      <p:sp>
        <p:nvSpPr>
          <p:cNvPr id="11" name="Text Box 67"/>
          <p:cNvSpPr txBox="1">
            <a:spLocks noChangeArrowheads="1"/>
          </p:cNvSpPr>
          <p:nvPr/>
        </p:nvSpPr>
        <p:spPr bwMode="auto">
          <a:xfrm>
            <a:off x="3428992" y="4286256"/>
            <a:ext cx="748801" cy="1340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 dirty="0"/>
              <a:t>  </a:t>
            </a:r>
            <a:r>
              <a:rPr lang="en-US" altLang="zh-CN" sz="1200" dirty="0" smtClean="0"/>
              <a:t>2010</a:t>
            </a:r>
            <a:r>
              <a:rPr lang="zh-CN" altLang="en-US" sz="1200" dirty="0" smtClean="0"/>
              <a:t>年</a:t>
            </a:r>
            <a:r>
              <a:rPr lang="en-US" altLang="zh-CN" sz="1200" dirty="0" smtClean="0"/>
              <a:t>4</a:t>
            </a:r>
            <a:r>
              <a:rPr lang="zh-CN" altLang="en-US" sz="1200" dirty="0" smtClean="0"/>
              <a:t>月</a:t>
            </a:r>
            <a:endParaRPr lang="en-US" altLang="zh-CN" sz="1200" dirty="0"/>
          </a:p>
        </p:txBody>
      </p:sp>
      <p:grpSp>
        <p:nvGrpSpPr>
          <p:cNvPr id="14" name="Group 117"/>
          <p:cNvGrpSpPr>
            <a:grpSpLocks/>
          </p:cNvGrpSpPr>
          <p:nvPr/>
        </p:nvGrpSpPr>
        <p:grpSpPr bwMode="auto">
          <a:xfrm>
            <a:off x="945562" y="3381952"/>
            <a:ext cx="1060691" cy="868037"/>
            <a:chOff x="742" y="2994"/>
            <a:chExt cx="688" cy="753"/>
          </a:xfrm>
        </p:grpSpPr>
        <p:sp>
          <p:nvSpPr>
            <p:cNvPr id="16" name="Text Box 62"/>
            <p:cNvSpPr txBox="1">
              <a:spLocks noChangeArrowheads="1"/>
            </p:cNvSpPr>
            <p:nvPr/>
          </p:nvSpPr>
          <p:spPr bwMode="auto">
            <a:xfrm>
              <a:off x="863" y="3631"/>
              <a:ext cx="0" cy="1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altLang="zh-CN" sz="1200" dirty="0"/>
            </a:p>
          </p:txBody>
        </p:sp>
        <p:sp>
          <p:nvSpPr>
            <p:cNvPr id="17" name="Text Box 76"/>
            <p:cNvSpPr txBox="1">
              <a:spLocks noChangeArrowheads="1"/>
            </p:cNvSpPr>
            <p:nvPr/>
          </p:nvSpPr>
          <p:spPr bwMode="auto">
            <a:xfrm>
              <a:off x="742" y="2994"/>
              <a:ext cx="68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zh-CN" altLang="en-US" sz="1000" b="1" dirty="0" smtClean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中外运与金佰利签署南京</a:t>
              </a:r>
              <a:r>
                <a:rPr lang="en-US" altLang="zh-CN" sz="1000" b="1" dirty="0" smtClean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RDC</a:t>
              </a:r>
              <a:r>
                <a:rPr lang="zh-CN" altLang="en-US" sz="1000" b="1" dirty="0" smtClean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合作协议</a:t>
              </a:r>
              <a:endParaRPr lang="zh-CN" altLang="en-US" sz="1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1" name="Text Box 78"/>
          <p:cNvSpPr txBox="1">
            <a:spLocks noChangeArrowheads="1"/>
          </p:cNvSpPr>
          <p:nvPr/>
        </p:nvSpPr>
        <p:spPr bwMode="auto">
          <a:xfrm>
            <a:off x="2143108" y="2786058"/>
            <a:ext cx="897270" cy="3352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zh-CN" altLang="en-US" sz="1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南京金佰利项目在外运栖霞区</a:t>
            </a:r>
            <a:r>
              <a:rPr lang="en-US" altLang="zh-CN" sz="1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RDC</a:t>
            </a:r>
            <a:r>
              <a:rPr lang="zh-CN" altLang="en-US" sz="1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转仓运作</a:t>
            </a:r>
            <a:endParaRPr lang="zh-CN" altLang="en-US" sz="1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 Box 81"/>
          <p:cNvSpPr txBox="1">
            <a:spLocks noChangeArrowheads="1"/>
          </p:cNvSpPr>
          <p:nvPr/>
        </p:nvSpPr>
        <p:spPr bwMode="auto">
          <a:xfrm>
            <a:off x="3143240" y="2428868"/>
            <a:ext cx="897270" cy="3352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zh-CN" altLang="en-US" sz="1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南京金佰利业务激增，移库江宁区普洛斯仓库</a:t>
            </a:r>
            <a:endParaRPr lang="zh-CN" altLang="en-US" sz="1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 Box 83"/>
          <p:cNvSpPr txBox="1">
            <a:spLocks noChangeArrowheads="1"/>
          </p:cNvSpPr>
          <p:nvPr/>
        </p:nvSpPr>
        <p:spPr bwMode="auto">
          <a:xfrm>
            <a:off x="4643438" y="4286256"/>
            <a:ext cx="680304" cy="1340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 dirty="0" smtClean="0"/>
              <a:t>2010</a:t>
            </a:r>
            <a:r>
              <a:rPr lang="zh-CN" altLang="en-US" sz="1200" dirty="0" smtClean="0"/>
              <a:t>年</a:t>
            </a:r>
            <a:r>
              <a:rPr lang="en-US" altLang="zh-CN" sz="1200" dirty="0" smtClean="0"/>
              <a:t>7</a:t>
            </a:r>
            <a:r>
              <a:rPr lang="zh-CN" altLang="en-US" sz="1200" dirty="0" smtClean="0"/>
              <a:t>月</a:t>
            </a:r>
            <a:endParaRPr lang="en-US" altLang="zh-CN" sz="1200" dirty="0"/>
          </a:p>
        </p:txBody>
      </p:sp>
      <p:sp>
        <p:nvSpPr>
          <p:cNvPr id="27" name="Text Box 84"/>
          <p:cNvSpPr txBox="1">
            <a:spLocks noChangeArrowheads="1"/>
          </p:cNvSpPr>
          <p:nvPr/>
        </p:nvSpPr>
        <p:spPr bwMode="auto">
          <a:xfrm>
            <a:off x="5715008" y="4286256"/>
            <a:ext cx="680304" cy="1340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 dirty="0" smtClean="0"/>
              <a:t>2010</a:t>
            </a:r>
            <a:r>
              <a:rPr lang="zh-CN" altLang="en-US" sz="1200" dirty="0" smtClean="0"/>
              <a:t>年</a:t>
            </a:r>
            <a:r>
              <a:rPr lang="en-US" altLang="zh-CN" sz="1200" dirty="0" smtClean="0"/>
              <a:t>8</a:t>
            </a:r>
            <a:r>
              <a:rPr lang="zh-CN" altLang="en-US" sz="1200" dirty="0" smtClean="0"/>
              <a:t>月</a:t>
            </a:r>
            <a:endParaRPr lang="en-US" altLang="zh-CN" sz="1200" dirty="0"/>
          </a:p>
        </p:txBody>
      </p:sp>
      <p:sp>
        <p:nvSpPr>
          <p:cNvPr id="28" name="Text Box 85"/>
          <p:cNvSpPr txBox="1">
            <a:spLocks noChangeArrowheads="1"/>
          </p:cNvSpPr>
          <p:nvPr/>
        </p:nvSpPr>
        <p:spPr bwMode="auto">
          <a:xfrm>
            <a:off x="7000892" y="4286256"/>
            <a:ext cx="756584" cy="1340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 dirty="0" smtClean="0"/>
              <a:t>2010</a:t>
            </a:r>
            <a:r>
              <a:rPr lang="zh-CN" altLang="en-US" sz="1200" dirty="0" smtClean="0"/>
              <a:t>年</a:t>
            </a:r>
            <a:r>
              <a:rPr lang="en-US" altLang="zh-CN" sz="1200" dirty="0" smtClean="0"/>
              <a:t>12</a:t>
            </a:r>
            <a:r>
              <a:rPr lang="zh-CN" altLang="en-US" sz="1200" dirty="0" smtClean="0"/>
              <a:t>月</a:t>
            </a:r>
            <a:endParaRPr lang="en-US" altLang="zh-CN" sz="1200" dirty="0"/>
          </a:p>
        </p:txBody>
      </p:sp>
      <p:sp>
        <p:nvSpPr>
          <p:cNvPr id="31" name="Text Box 91"/>
          <p:cNvSpPr txBox="1">
            <a:spLocks noChangeArrowheads="1"/>
          </p:cNvSpPr>
          <p:nvPr/>
        </p:nvSpPr>
        <p:spPr bwMode="auto">
          <a:xfrm>
            <a:off x="5715008" y="1142984"/>
            <a:ext cx="1059149" cy="6704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zh-CN" altLang="en-US" sz="1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上海金佰利项目顺利移仓投入运营</a:t>
            </a:r>
            <a:endParaRPr lang="en-US" altLang="zh-CN" sz="10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zh-CN" altLang="en-US" sz="1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zh-CN" altLang="en-US" sz="1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全面接手金佰利在南京的仓储，顺利完成移仓</a:t>
            </a:r>
            <a:endParaRPr lang="en-US" altLang="zh-CN" sz="1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 Box 97"/>
          <p:cNvSpPr txBox="1">
            <a:spLocks noChangeArrowheads="1"/>
          </p:cNvSpPr>
          <p:nvPr/>
        </p:nvSpPr>
        <p:spPr bwMode="auto">
          <a:xfrm>
            <a:off x="7000892" y="1000108"/>
            <a:ext cx="1057607" cy="446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zh-CN" altLang="en-US" sz="1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达成</a:t>
            </a:r>
            <a:r>
              <a:rPr lang="en-US" altLang="zh-CN" sz="1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2011</a:t>
            </a:r>
            <a:r>
              <a:rPr lang="zh-CN" altLang="en-US" sz="1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年上海大仓合作意向，拟在</a:t>
            </a:r>
            <a:r>
              <a:rPr lang="en-US" altLang="zh-CN" sz="1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2010</a:t>
            </a:r>
            <a:r>
              <a:rPr lang="zh-CN" altLang="en-US" sz="1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1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月底签署合作协议</a:t>
            </a:r>
            <a:endParaRPr lang="en-US" altLang="zh-CN" sz="1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Text Box 88"/>
          <p:cNvSpPr txBox="1">
            <a:spLocks noChangeArrowheads="1"/>
          </p:cNvSpPr>
          <p:nvPr/>
        </p:nvSpPr>
        <p:spPr bwMode="auto">
          <a:xfrm>
            <a:off x="4500562" y="1857364"/>
            <a:ext cx="1065315" cy="3352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zh-CN" altLang="en-US" sz="1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双方就上海</a:t>
            </a:r>
            <a:r>
              <a:rPr lang="en-US" altLang="zh-CN" sz="1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KCP</a:t>
            </a:r>
            <a:r>
              <a:rPr lang="zh-CN" altLang="en-US" sz="1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仓储运输达成合作意向</a:t>
            </a:r>
            <a:endParaRPr lang="zh-CN" altLang="en-US" sz="1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95536" y="2054516"/>
            <a:ext cx="384125" cy="1072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合作大事记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6" name="Picture 4" descr="奉贤效果图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285992"/>
            <a:ext cx="1188820" cy="80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Kai Y\Pictures\工作\金佰利移库\CIMG27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286124"/>
            <a:ext cx="1048959" cy="588251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857628"/>
            <a:ext cx="117766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2928934"/>
            <a:ext cx="1188819" cy="52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Users\Kai Y\Pictures\工作\金佰利总部审计\新建文件夹\IMG_02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1928802"/>
            <a:ext cx="1289393" cy="723085"/>
          </a:xfrm>
          <a:prstGeom prst="rect">
            <a:avLst/>
          </a:prstGeom>
          <a:noFill/>
        </p:spPr>
      </p:pic>
      <p:pic>
        <p:nvPicPr>
          <p:cNvPr id="3079" name="Picture 7" descr="C:\Users\Kai Y\Desktop\库容库貌\IMG_082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32" y="2285992"/>
            <a:ext cx="1305372" cy="732046"/>
          </a:xfrm>
          <a:prstGeom prst="rect">
            <a:avLst/>
          </a:prstGeom>
          <a:noFill/>
        </p:spPr>
      </p:pic>
      <p:graphicFrame>
        <p:nvGraphicFramePr>
          <p:cNvPr id="54" name="Group 37"/>
          <p:cNvGraphicFramePr>
            <a:graphicFrameLocks noGrp="1"/>
          </p:cNvGraphicFramePr>
          <p:nvPr/>
        </p:nvGraphicFramePr>
        <p:xfrm>
          <a:off x="611188" y="4797425"/>
          <a:ext cx="8065268" cy="1519916"/>
        </p:xfrm>
        <a:graphic>
          <a:graphicData uri="http://schemas.openxmlformats.org/drawingml/2006/table">
            <a:tbl>
              <a:tblPr/>
              <a:tblGrid>
                <a:gridCol w="8065268"/>
              </a:tblGrid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zh-CN" alt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中外运</a:t>
                      </a:r>
                      <a:r>
                        <a:rPr lang="en-US" altLang="zh-CN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CN" alt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金佰利</a:t>
                      </a:r>
                      <a:r>
                        <a:rPr lang="zh-CN" alt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合作业务</a:t>
                      </a:r>
                      <a:endParaRPr lang="zh-CN" altLang="zh-CN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  <a:tr h="1087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微软雅黑" pitchFamily="34" charset="-122"/>
                        <a:buChar char="–"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2010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年 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月 开始操作南京业务，目前主要操作仓储，市内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配送，全国调拨，日均仓储量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13000m³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，出入库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1000m³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微软雅黑" pitchFamily="34" charset="-122"/>
                        <a:buChar char="–"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2010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8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日正式开始操作部分上海业务，目前主要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是金佰利全国调拨总仓，上海及周边地区配送仓，第三季度， 日均仓储量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44000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立方，日均出入库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2200m³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9" name="Text Box 97"/>
          <p:cNvSpPr txBox="1">
            <a:spLocks noChangeArrowheads="1"/>
          </p:cNvSpPr>
          <p:nvPr/>
        </p:nvSpPr>
        <p:spPr bwMode="auto">
          <a:xfrm>
            <a:off x="8086393" y="928670"/>
            <a:ext cx="1057607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zh-CN" altLang="en-US" sz="1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上海仓全面运作，并</a:t>
            </a:r>
            <a:r>
              <a:rPr lang="zh-CN" altLang="en-US" sz="1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建成无菌车间用于金佰利重包装服务</a:t>
            </a:r>
            <a:endParaRPr lang="en-US" altLang="zh-CN" sz="1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" name="图片 8" descr="P1120283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15306" y="1928802"/>
            <a:ext cx="928694" cy="78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85"/>
          <p:cNvSpPr txBox="1">
            <a:spLocks noChangeArrowheads="1"/>
          </p:cNvSpPr>
          <p:nvPr/>
        </p:nvSpPr>
        <p:spPr bwMode="auto">
          <a:xfrm>
            <a:off x="8143900" y="4286256"/>
            <a:ext cx="700513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200" dirty="0" smtClean="0"/>
              <a:t>2011</a:t>
            </a:r>
            <a:r>
              <a:rPr lang="zh-CN" altLang="en-US" sz="1200" dirty="0" smtClean="0"/>
              <a:t>年</a:t>
            </a:r>
            <a:r>
              <a:rPr lang="en-US" altLang="zh-CN" sz="1200" dirty="0" smtClean="0"/>
              <a:t>5</a:t>
            </a:r>
            <a:r>
              <a:rPr lang="zh-CN" altLang="en-US" sz="1200" dirty="0" smtClean="0"/>
              <a:t>月</a:t>
            </a:r>
            <a:endParaRPr lang="en-US" altLang="zh-CN" sz="1200" dirty="0"/>
          </a:p>
        </p:txBody>
      </p:sp>
      <p:sp>
        <p:nvSpPr>
          <p:cNvPr id="36" name="标题 1"/>
          <p:cNvSpPr txBox="1">
            <a:spLocks/>
          </p:cNvSpPr>
          <p:nvPr/>
        </p:nvSpPr>
        <p:spPr>
          <a:xfrm>
            <a:off x="0" y="0"/>
            <a:ext cx="5614987" cy="7969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三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. 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合作历程及目前操作量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i Y\Desktop\桌面\新建文件夹 (2)\金佰利运作图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01094"/>
            <a:ext cx="6624736" cy="55770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638132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注：蓝色箭头为中外运运输，绿色为</a:t>
            </a:r>
            <a:r>
              <a:rPr lang="en-US" altLang="zh-CN" b="1" dirty="0" smtClean="0">
                <a:solidFill>
                  <a:srgbClr val="0070C0"/>
                </a:solidFill>
              </a:rPr>
              <a:t>KCC</a:t>
            </a:r>
            <a:r>
              <a:rPr lang="zh-CN" altLang="en-US" b="1" dirty="0" smtClean="0">
                <a:solidFill>
                  <a:srgbClr val="0070C0"/>
                </a:solidFill>
              </a:rPr>
              <a:t>承运商运输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0" y="0"/>
            <a:ext cx="561498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四，上海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仓运作模式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i Y\Desktop\桌面\新建文件夹 (2)\南京金佰利运作图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3181"/>
            <a:ext cx="7272807" cy="520628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1115616" y="6211669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注：蓝色箭头为中外运运输，绿色为</a:t>
            </a:r>
            <a:r>
              <a:rPr lang="en-US" altLang="zh-CN" b="1" dirty="0" smtClean="0">
                <a:solidFill>
                  <a:srgbClr val="0070C0"/>
                </a:solidFill>
              </a:rPr>
              <a:t>KCC</a:t>
            </a:r>
            <a:r>
              <a:rPr lang="zh-CN" altLang="en-US" b="1" dirty="0" smtClean="0">
                <a:solidFill>
                  <a:srgbClr val="0070C0"/>
                </a:solidFill>
              </a:rPr>
              <a:t>承运商运输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0" y="0"/>
            <a:ext cx="561498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四，业务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情况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-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南京仓运作模式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 bwMode="auto">
          <a:xfrm>
            <a:off x="0" y="0"/>
            <a:ext cx="561498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+mj-cs"/>
              </a:rPr>
              <a:t>五</a:t>
            </a:r>
            <a:r>
              <a:rPr kumimoji="0" lang="en-US" altLang="zh-CN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 </a:t>
            </a:r>
            <a:r>
              <a:rPr kumimoji="0" lang="zh-CN" alt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上海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+mj-cs"/>
              </a:rPr>
              <a:t>库容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+mj-cs"/>
              </a:rPr>
              <a:t>库貌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+mj-cs"/>
              </a:rPr>
              <a:t>的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35842" name="图片 2" descr="IMG_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41433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8" descr="P112028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786190"/>
            <a:ext cx="3000396" cy="254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6" descr="DSC0263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785794"/>
            <a:ext cx="200026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DSC0263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785793"/>
            <a:ext cx="2000264" cy="283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 bwMode="auto">
          <a:xfrm>
            <a:off x="0" y="0"/>
            <a:ext cx="561498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+mj-cs"/>
              </a:rPr>
              <a:t>五</a:t>
            </a:r>
            <a:r>
              <a:rPr kumimoji="0" lang="en-US" altLang="zh-CN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 </a:t>
            </a:r>
            <a:r>
              <a:rPr kumimoji="0" lang="zh-CN" alt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南京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+mj-cs"/>
              </a:rPr>
              <a:t>库容库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+mj-cs"/>
              </a:rPr>
              <a:t>貌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4" name="内容占位符 3" descr="IMG_05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5576" y="764704"/>
            <a:ext cx="3384376" cy="3251200"/>
          </a:xfrm>
          <a:prstGeom prst="rect">
            <a:avLst/>
          </a:prstGeom>
        </p:spPr>
      </p:pic>
      <p:pic>
        <p:nvPicPr>
          <p:cNvPr id="5" name="图片 4" descr="IMG_082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838200"/>
            <a:ext cx="410445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IMG_08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429000"/>
            <a:ext cx="411740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IMG_067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645024"/>
            <a:ext cx="34563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500063" y="1143000"/>
            <a:ext cx="7358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n"/>
            </a:pPr>
            <a:endParaRPr lang="en-US" altLang="zh-CN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147763" y="1724025"/>
            <a:ext cx="6848475" cy="3409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5" descr="未标题-2"/>
          <p:cNvPicPr>
            <a:picLocks noChangeAspect="1" noChangeArrowheads="1"/>
          </p:cNvPicPr>
          <p:nvPr/>
        </p:nvPicPr>
        <p:blipFill>
          <a:blip r:embed="rId3">
            <a:lum bright="16000"/>
          </a:blip>
          <a:srcRect/>
          <a:stretch>
            <a:fillRect/>
          </a:stretch>
        </p:blipFill>
        <p:spPr bwMode="auto">
          <a:xfrm rot="2062235">
            <a:off x="4525963" y="2476500"/>
            <a:ext cx="2928937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2632</TotalTime>
  <Words>651</Words>
  <Application>Microsoft Office PowerPoint</Application>
  <PresentationFormat>全屏显示(4:3)</PresentationFormat>
  <Paragraphs>78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尹凯</dc:creator>
  <cp:keywords>无敌啊</cp:keywords>
  <cp:lastModifiedBy>Kevin Yin</cp:lastModifiedBy>
  <cp:revision>55</cp:revision>
  <dcterms:created xsi:type="dcterms:W3CDTF">2010-08-24T02:18:01Z</dcterms:created>
  <dcterms:modified xsi:type="dcterms:W3CDTF">2012-09-30T06:50:01Z</dcterms:modified>
</cp:coreProperties>
</file>